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763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Communalism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>
                <a:solidFill>
                  <a:schemeClr val="tx1"/>
                </a:solidFill>
                <a:latin typeface="Bell MT" pitchFamily="18" charset="0"/>
              </a:rPr>
              <a:t>What is Communalism</a:t>
            </a:r>
            <a:r>
              <a:rPr lang="en-US" b="1" dirty="0" smtClean="0">
                <a:solidFill>
                  <a:schemeClr val="tx1"/>
                </a:solidFill>
                <a:latin typeface="Bell MT" pitchFamily="18" charset="0"/>
              </a:rPr>
              <a:t>?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It is basically an ideology which consists of three elements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:-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A belief that people who follow the same religion have common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interests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i.e. they have same political, economic and social interests. So, here socio- political communalities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arises.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A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notion that, in a multi-religious society like India, these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common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interests of one religion are dissimilar and divergent from the interests of the follower of another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religion.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interests of the follower of the different religion or of different ‘communities’ are seen to be completely incompatible, antagonist and hostile.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Evolution of communalism in Indian </a:t>
            </a:r>
            <a:r>
              <a:rPr lang="en-US" sz="2800" b="1" dirty="0" smtClean="0">
                <a:latin typeface="Bell MT" pitchFamily="18" charset="0"/>
              </a:rPr>
              <a:t>society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 </a:t>
            </a:r>
            <a:r>
              <a:rPr lang="en-US" sz="2800" dirty="0" smtClean="0">
                <a:latin typeface="Bell MT" pitchFamily="18" charset="0"/>
              </a:rPr>
              <a:t>Ancient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Medieval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Modern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Bell MT" pitchFamily="18" charset="0"/>
              </a:rPr>
              <a:t>Communalism in India is result of the emergence of modern </a:t>
            </a:r>
            <a:r>
              <a:rPr lang="en-US" sz="2800" dirty="0" smtClean="0">
                <a:latin typeface="Bell MT" pitchFamily="18" charset="0"/>
              </a:rPr>
              <a:t>politics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Bell MT" pitchFamily="18" charset="0"/>
              </a:rPr>
              <a:t>Partition </a:t>
            </a:r>
            <a:r>
              <a:rPr lang="en-US" sz="2800" b="1" dirty="0" smtClean="0">
                <a:latin typeface="Bell MT" pitchFamily="18" charset="0"/>
              </a:rPr>
              <a:t>of Bengal in 1905</a:t>
            </a:r>
            <a:r>
              <a:rPr lang="en-US" sz="2800" dirty="0" smtClean="0">
                <a:latin typeface="Bell MT" pitchFamily="18" charset="0"/>
              </a:rPr>
              <a:t> </a:t>
            </a:r>
            <a:endParaRPr lang="en-US" sz="28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Bell MT" pitchFamily="18" charset="0"/>
              </a:rPr>
              <a:t>S</a:t>
            </a:r>
            <a:r>
              <a:rPr lang="en-US" sz="2800" dirty="0" smtClean="0">
                <a:latin typeface="Bell MT" pitchFamily="18" charset="0"/>
              </a:rPr>
              <a:t>eparate </a:t>
            </a:r>
            <a:r>
              <a:rPr lang="en-US" sz="2800" dirty="0" smtClean="0">
                <a:latin typeface="Bell MT" pitchFamily="18" charset="0"/>
              </a:rPr>
              <a:t>electorate under </a:t>
            </a:r>
            <a:r>
              <a:rPr lang="en-US" sz="2800" b="1" dirty="0" smtClean="0">
                <a:latin typeface="Bell MT" pitchFamily="18" charset="0"/>
              </a:rPr>
              <a:t>Government of India Act, </a:t>
            </a:r>
            <a:r>
              <a:rPr lang="en-US" sz="2800" b="1" dirty="0" smtClean="0">
                <a:latin typeface="Bell MT" pitchFamily="18" charset="0"/>
              </a:rPr>
              <a:t>1909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Bell MT" pitchFamily="18" charset="0"/>
              </a:rPr>
              <a:t> </a:t>
            </a:r>
            <a:r>
              <a:rPr lang="en-US" sz="2800" b="1" dirty="0" smtClean="0">
                <a:latin typeface="Bell MT" pitchFamily="18" charset="0"/>
              </a:rPr>
              <a:t>Communal award in 1932</a:t>
            </a:r>
            <a:r>
              <a:rPr lang="en-US" sz="2800" dirty="0" smtClean="0">
                <a:latin typeface="Bell MT" pitchFamily="18" charset="0"/>
              </a:rPr>
              <a:t>,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Bell MT" pitchFamily="18" charset="0"/>
              </a:rPr>
              <a:t>Stages in Indian Communalism and how it spread </a:t>
            </a:r>
            <a:endParaRPr lang="en-US" b="1" dirty="0" smtClean="0">
              <a:latin typeface="Bell MT" pitchFamily="18" charset="0"/>
            </a:endParaRPr>
          </a:p>
          <a:p>
            <a:pPr>
              <a:buNone/>
            </a:pPr>
            <a:r>
              <a:rPr lang="en-US" b="1" dirty="0" smtClean="0">
                <a:latin typeface="Bell MT" pitchFamily="18" charset="0"/>
              </a:rPr>
              <a:t>Stage One: </a:t>
            </a:r>
            <a:r>
              <a:rPr lang="en-US" dirty="0" smtClean="0">
                <a:latin typeface="Bell MT" pitchFamily="18" charset="0"/>
              </a:rPr>
              <a:t>First stage was </a:t>
            </a:r>
            <a:r>
              <a:rPr lang="en-US" b="1" dirty="0" smtClean="0">
                <a:latin typeface="Bell MT" pitchFamily="18" charset="0"/>
              </a:rPr>
              <a:t>rise of nationalist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			   Hindu</a:t>
            </a:r>
            <a:r>
              <a:rPr lang="en-US" dirty="0" smtClean="0">
                <a:latin typeface="Bell MT" pitchFamily="18" charset="0"/>
              </a:rPr>
              <a:t>, Muslim, </a:t>
            </a:r>
            <a:r>
              <a:rPr lang="en-US" dirty="0" smtClean="0">
                <a:latin typeface="Bell MT" pitchFamily="18" charset="0"/>
              </a:rPr>
              <a:t>Sikh</a:t>
            </a: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	</a:t>
            </a:r>
            <a:r>
              <a:rPr lang="en-US" dirty="0" smtClean="0">
                <a:latin typeface="Bell MT" pitchFamily="18" charset="0"/>
              </a:rPr>
              <a:t>		   (</a:t>
            </a:r>
            <a:r>
              <a:rPr lang="en-US" dirty="0" smtClean="0">
                <a:latin typeface="Bell MT" pitchFamily="18" charset="0"/>
              </a:rPr>
              <a:t>Hindu revivalist </a:t>
            </a:r>
            <a:r>
              <a:rPr lang="en-US" dirty="0" smtClean="0">
                <a:latin typeface="Bell MT" pitchFamily="18" charset="0"/>
              </a:rPr>
              <a:t>movement </a:t>
            </a:r>
            <a:r>
              <a:rPr lang="en-US" dirty="0" smtClean="0">
                <a:latin typeface="Bell MT" pitchFamily="18" charset="0"/>
              </a:rPr>
              <a:t>like </a:t>
            </a:r>
            <a:r>
              <a:rPr lang="en-US" dirty="0" smtClean="0">
                <a:latin typeface="Bell MT" pitchFamily="18" charset="0"/>
              </a:rPr>
              <a:t>			    </a:t>
            </a:r>
            <a:r>
              <a:rPr lang="en-US" i="1" dirty="0" err="1" smtClean="0">
                <a:latin typeface="Bell MT" pitchFamily="18" charset="0"/>
              </a:rPr>
              <a:t>Shuddhi</a:t>
            </a:r>
            <a:r>
              <a:rPr lang="en-US" i="1" dirty="0" smtClean="0">
                <a:latin typeface="Bell MT" pitchFamily="18" charset="0"/>
              </a:rPr>
              <a:t> </a:t>
            </a:r>
            <a:r>
              <a:rPr lang="en-US" i="1" dirty="0" smtClean="0">
                <a:latin typeface="Bell MT" pitchFamily="18" charset="0"/>
              </a:rPr>
              <a:t>movement</a:t>
            </a:r>
            <a:r>
              <a:rPr lang="en-US" dirty="0" smtClean="0">
                <a:latin typeface="Bell MT" pitchFamily="18" charset="0"/>
              </a:rPr>
              <a:t> of </a:t>
            </a:r>
            <a:r>
              <a:rPr lang="en-US" dirty="0" err="1" smtClean="0">
                <a:latin typeface="Bell MT" pitchFamily="18" charset="0"/>
              </a:rPr>
              <a:t>Arya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Samaj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and </a:t>
            </a:r>
            <a:r>
              <a:rPr lang="en-US" dirty="0" smtClean="0">
                <a:latin typeface="Bell MT" pitchFamily="18" charset="0"/>
              </a:rPr>
              <a:t>   		    Cow </a:t>
            </a:r>
            <a:r>
              <a:rPr lang="en-US" dirty="0" smtClean="0">
                <a:latin typeface="Bell MT" pitchFamily="18" charset="0"/>
              </a:rPr>
              <a:t>protection riots </a:t>
            </a:r>
            <a:r>
              <a:rPr lang="en-US" dirty="0" smtClean="0">
                <a:latin typeface="Bell MT" pitchFamily="18" charset="0"/>
              </a:rPr>
              <a:t>of 1892)</a:t>
            </a: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	</a:t>
            </a:r>
            <a:r>
              <a:rPr lang="en-US" dirty="0" smtClean="0">
                <a:latin typeface="Bell MT" pitchFamily="18" charset="0"/>
              </a:rPr>
              <a:t>		   (</a:t>
            </a:r>
            <a:r>
              <a:rPr lang="en-US" dirty="0" err="1" smtClean="0">
                <a:latin typeface="Bell MT" pitchFamily="18" charset="0"/>
              </a:rPr>
              <a:t>Faraizi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movement started </a:t>
            </a:r>
            <a:r>
              <a:rPr lang="en-US" dirty="0" err="1" smtClean="0">
                <a:latin typeface="Bell MT" pitchFamily="18" charset="0"/>
              </a:rPr>
              <a:t>Haji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				   </a:t>
            </a:r>
            <a:r>
              <a:rPr lang="en-US" dirty="0" err="1" smtClean="0">
                <a:latin typeface="Bell MT" pitchFamily="18" charset="0"/>
              </a:rPr>
              <a:t>Shariatullah</a:t>
            </a:r>
            <a:r>
              <a:rPr lang="en-US" dirty="0" smtClean="0">
                <a:latin typeface="Bell MT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	</a:t>
            </a:r>
            <a:r>
              <a:rPr lang="en-US" dirty="0" smtClean="0">
                <a:latin typeface="Bell MT" pitchFamily="18" charset="0"/>
              </a:rPr>
              <a:t>		    </a:t>
            </a:r>
            <a:r>
              <a:rPr lang="en-US" dirty="0" err="1" smtClean="0">
                <a:latin typeface="Bell MT" pitchFamily="18" charset="0"/>
              </a:rPr>
              <a:t>Syed</a:t>
            </a:r>
            <a:r>
              <a:rPr lang="en-US" dirty="0" smtClean="0">
                <a:latin typeface="Bell MT" pitchFamily="18" charset="0"/>
              </a:rPr>
              <a:t> Ahmed Khan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Bell MT" pitchFamily="18" charset="0"/>
              </a:rPr>
              <a:t>Second Stage: Liberal communalism</a:t>
            </a: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			          Hindu </a:t>
            </a:r>
            <a:r>
              <a:rPr lang="en-US" dirty="0" err="1" smtClean="0">
                <a:latin typeface="Bell MT" pitchFamily="18" charset="0"/>
              </a:rPr>
              <a:t>Mahasabha</a:t>
            </a:r>
            <a:r>
              <a:rPr lang="en-US" dirty="0" smtClean="0">
                <a:latin typeface="Bell MT" pitchFamily="18" charset="0"/>
              </a:rPr>
              <a:t>, Muslim </a:t>
            </a:r>
            <a:r>
              <a:rPr lang="en-US" dirty="0" smtClean="0">
                <a:latin typeface="Bell MT" pitchFamily="18" charset="0"/>
              </a:rPr>
              <a:t>     				League </a:t>
            </a:r>
            <a:r>
              <a:rPr lang="en-US" dirty="0" smtClean="0">
                <a:latin typeface="Bell MT" pitchFamily="18" charset="0"/>
              </a:rPr>
              <a:t>and </a:t>
            </a:r>
            <a:r>
              <a:rPr lang="en-US" dirty="0" smtClean="0">
                <a:latin typeface="Bell MT" pitchFamily="18" charset="0"/>
              </a:rPr>
              <a:t>personalities </a:t>
            </a:r>
            <a:r>
              <a:rPr lang="en-US" dirty="0" smtClean="0">
                <a:latin typeface="Bell MT" pitchFamily="18" charset="0"/>
              </a:rPr>
              <a:t>like M.A. </a:t>
            </a:r>
            <a:r>
              <a:rPr lang="en-US" dirty="0" smtClean="0">
                <a:latin typeface="Bell MT" pitchFamily="18" charset="0"/>
              </a:rPr>
              <a:t>			Jinnah</a:t>
            </a:r>
            <a:r>
              <a:rPr lang="en-US" dirty="0" smtClean="0">
                <a:latin typeface="Bell MT" pitchFamily="18" charset="0"/>
              </a:rPr>
              <a:t>, M </a:t>
            </a:r>
            <a:r>
              <a:rPr lang="en-US" dirty="0" err="1" smtClean="0">
                <a:latin typeface="Bell MT" pitchFamily="18" charset="0"/>
              </a:rPr>
              <a:t>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Malviya</a:t>
            </a:r>
            <a:r>
              <a:rPr lang="en-US" dirty="0" smtClean="0">
                <a:latin typeface="Bell MT" pitchFamily="18" charset="0"/>
              </a:rPr>
              <a:t>, </a:t>
            </a:r>
            <a:r>
              <a:rPr lang="en-US" dirty="0" err="1" smtClean="0">
                <a:latin typeface="Bell MT" pitchFamily="18" charset="0"/>
              </a:rPr>
              <a:t>Lala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Lajpat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			</a:t>
            </a:r>
            <a:r>
              <a:rPr lang="en-US" dirty="0" err="1" smtClean="0">
                <a:latin typeface="Bell MT" pitchFamily="18" charset="0"/>
              </a:rPr>
              <a:t>Rai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after </a:t>
            </a:r>
            <a:r>
              <a:rPr lang="en-US" dirty="0" smtClean="0">
                <a:latin typeface="Bell MT" pitchFamily="18" charset="0"/>
              </a:rPr>
              <a:t>1920s</a:t>
            </a:r>
          </a:p>
          <a:p>
            <a:pPr>
              <a:buNone/>
            </a:pPr>
            <a:r>
              <a:rPr lang="en-US" b="1" dirty="0" smtClean="0">
                <a:latin typeface="Bell MT" pitchFamily="18" charset="0"/>
              </a:rPr>
              <a:t>Third Stage :    Extreme Communalism </a:t>
            </a:r>
            <a:r>
              <a:rPr lang="en-US" dirty="0" smtClean="0">
                <a:latin typeface="Bell MT" pitchFamily="18" charset="0"/>
              </a:rPr>
              <a:t>(it 				demanded </a:t>
            </a:r>
            <a:r>
              <a:rPr lang="en-US" dirty="0" smtClean="0">
                <a:latin typeface="Bell MT" pitchFamily="18" charset="0"/>
              </a:rPr>
              <a:t>for separate nation, </a:t>
            </a:r>
            <a:r>
              <a:rPr lang="en-US" dirty="0" smtClean="0">
                <a:latin typeface="Bell MT" pitchFamily="18" charset="0"/>
              </a:rPr>
              <a:t>				based </a:t>
            </a:r>
            <a:r>
              <a:rPr lang="en-US" dirty="0" smtClean="0">
                <a:latin typeface="Bell MT" pitchFamily="18" charset="0"/>
              </a:rPr>
              <a:t>on fear and </a:t>
            </a:r>
            <a:r>
              <a:rPr lang="en-US" dirty="0" smtClean="0">
                <a:latin typeface="Bell MT" pitchFamily="18" charset="0"/>
              </a:rPr>
              <a:t>hatred)</a:t>
            </a:r>
            <a:endParaRPr lang="en-US" b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ll MT" pitchFamily="18" charset="0"/>
              </a:rPr>
              <a:t>It</a:t>
            </a:r>
            <a:r>
              <a:rPr lang="en-US" sz="2800" i="1" dirty="0" smtClean="0">
                <a:latin typeface="Bell MT" pitchFamily="18" charset="0"/>
              </a:rPr>
              <a:t> spread</a:t>
            </a:r>
            <a:r>
              <a:rPr lang="en-US" sz="2800" dirty="0" smtClean="0">
                <a:latin typeface="Bell MT" pitchFamily="18" charset="0"/>
              </a:rPr>
              <a:t> as a by-product of colonialism, economic stagnations and absence of modern institutions of education and health. </a:t>
            </a:r>
            <a:endParaRPr lang="en-US" sz="2800" dirty="0" smtClean="0">
              <a:latin typeface="Bell MT" pitchFamily="18" charset="0"/>
            </a:endParaRPr>
          </a:p>
          <a:p>
            <a:r>
              <a:rPr lang="en-US" sz="2800" dirty="0" smtClean="0">
                <a:latin typeface="Bell MT" pitchFamily="18" charset="0"/>
              </a:rPr>
              <a:t>These </a:t>
            </a:r>
            <a:r>
              <a:rPr lang="en-US" sz="2800" dirty="0" smtClean="0">
                <a:latin typeface="Bell MT" pitchFamily="18" charset="0"/>
              </a:rPr>
              <a:t>factors caused competition, people started using nepotism </a:t>
            </a:r>
            <a:endParaRPr lang="en-US" sz="2800" dirty="0" smtClean="0">
              <a:latin typeface="Bell MT" pitchFamily="18" charset="0"/>
            </a:endParaRPr>
          </a:p>
          <a:p>
            <a:r>
              <a:rPr lang="en-US" sz="2800" dirty="0" smtClean="0">
                <a:latin typeface="Bell MT" pitchFamily="18" charset="0"/>
              </a:rPr>
              <a:t>Colonial </a:t>
            </a:r>
            <a:r>
              <a:rPr lang="en-US" sz="2800" dirty="0" smtClean="0">
                <a:latin typeface="Bell MT" pitchFamily="18" charset="0"/>
              </a:rPr>
              <a:t>government was suspicious towards Muslims and they </a:t>
            </a:r>
            <a:r>
              <a:rPr lang="en-US" sz="2800" dirty="0" err="1" smtClean="0">
                <a:latin typeface="Bell MT" pitchFamily="18" charset="0"/>
              </a:rPr>
              <a:t>patronised</a:t>
            </a:r>
            <a:r>
              <a:rPr lang="en-US" sz="2800" dirty="0" smtClean="0">
                <a:latin typeface="Bell MT" pitchFamily="18" charset="0"/>
              </a:rPr>
              <a:t> </a:t>
            </a:r>
            <a:r>
              <a:rPr lang="en-US" sz="2800" dirty="0" smtClean="0">
                <a:latin typeface="Bell MT" pitchFamily="18" charset="0"/>
              </a:rPr>
              <a:t>Hindus</a:t>
            </a:r>
          </a:p>
          <a:p>
            <a:r>
              <a:rPr lang="en-US" sz="2800" dirty="0" smtClean="0">
                <a:latin typeface="Bell MT" pitchFamily="18" charset="0"/>
              </a:rPr>
              <a:t>R</a:t>
            </a:r>
            <a:r>
              <a:rPr lang="en-US" sz="2800" dirty="0" smtClean="0">
                <a:latin typeface="Bell MT" pitchFamily="18" charset="0"/>
              </a:rPr>
              <a:t>esentment </a:t>
            </a:r>
            <a:r>
              <a:rPr lang="en-US" sz="2800" dirty="0" smtClean="0">
                <a:latin typeface="Bell MT" pitchFamily="18" charset="0"/>
              </a:rPr>
              <a:t>in Muslims in late 19</a:t>
            </a:r>
            <a:r>
              <a:rPr lang="en-US" sz="2800" baseline="30000" dirty="0" smtClean="0">
                <a:latin typeface="Bell MT" pitchFamily="18" charset="0"/>
              </a:rPr>
              <a:t>th</a:t>
            </a:r>
            <a:r>
              <a:rPr lang="en-US" sz="2800" dirty="0" smtClean="0">
                <a:latin typeface="Bell MT" pitchFamily="18" charset="0"/>
              </a:rPr>
              <a:t> century and they then formed a pressure </a:t>
            </a:r>
            <a:r>
              <a:rPr lang="en-US" sz="2800" dirty="0" smtClean="0">
                <a:latin typeface="Bell MT" pitchFamily="18" charset="0"/>
              </a:rPr>
              <a:t>group</a:t>
            </a:r>
          </a:p>
          <a:p>
            <a:r>
              <a:rPr lang="en-US" sz="2800" dirty="0" smtClean="0">
                <a:latin typeface="Bell MT" pitchFamily="18" charset="0"/>
              </a:rPr>
              <a:t>Communalism </a:t>
            </a:r>
            <a:r>
              <a:rPr lang="en-US" sz="2800" dirty="0" smtClean="0">
                <a:latin typeface="Bell MT" pitchFamily="18" charset="0"/>
              </a:rPr>
              <a:t>developed as weapon of economically and politically reactionary social classes and political forc</a:t>
            </a:r>
            <a:r>
              <a:rPr lang="en-US" dirty="0" smtClean="0"/>
              <a:t>es.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Divide and </a:t>
            </a:r>
            <a:r>
              <a:rPr lang="en-US" b="1" dirty="0" smtClean="0"/>
              <a:t>Rule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	British </a:t>
            </a:r>
            <a:r>
              <a:rPr lang="en-US" dirty="0" smtClean="0"/>
              <a:t>authorities supported communal feelings and divided Indian society for their authoritative </a:t>
            </a:r>
            <a:r>
              <a:rPr lang="en-US" dirty="0" smtClean="0"/>
              <a:t>ruling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Adopted </a:t>
            </a:r>
            <a:r>
              <a:rPr lang="en-US" dirty="0" smtClean="0"/>
              <a:t>a policy of non-action against </a:t>
            </a:r>
            <a:r>
              <a:rPr lang="en-US" dirty="0" smtClean="0"/>
              <a:t>communalism</a:t>
            </a:r>
          </a:p>
          <a:p>
            <a:pPr>
              <a:buNone/>
            </a:pPr>
            <a:r>
              <a:rPr lang="en-US" b="1" dirty="0" smtClean="0">
                <a:latin typeface="Bell MT" pitchFamily="18" charset="0"/>
              </a:rPr>
              <a:t>Ultimate Result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Bell MT" pitchFamily="18" charset="0"/>
              </a:rPr>
              <a:t>India was Partition  into two based on Communal ground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Bell MT" pitchFamily="18" charset="0"/>
              </a:rPr>
              <a:t>Migration- Heavy causalities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Bell MT" pitchFamily="18" charset="0"/>
              </a:rPr>
              <a:t>Border Dispute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Bell MT" pitchFamily="18" charset="0"/>
              </a:rPr>
              <a:t>Terrorism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latin typeface="Bell MT" pitchFamily="18" charset="0"/>
              </a:rPr>
              <a:t>Why communalism still persists and increasing in modern India</a:t>
            </a:r>
            <a:r>
              <a:rPr lang="en-US" dirty="0" smtClean="0">
                <a:latin typeface="Bell MT" pitchFamily="18" charset="0"/>
              </a:rPr>
              <a:t>?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Bell MT" pitchFamily="18" charset="0"/>
              </a:rPr>
              <a:t>Constitution </a:t>
            </a:r>
            <a:r>
              <a:rPr lang="en-US" dirty="0" smtClean="0">
                <a:latin typeface="Bell MT" pitchFamily="18" charset="0"/>
              </a:rPr>
              <a:t>of India, gives certain fundamental rights to the </a:t>
            </a:r>
            <a:r>
              <a:rPr lang="en-US" dirty="0" smtClean="0">
                <a:latin typeface="Bell MT" pitchFamily="18" charset="0"/>
              </a:rPr>
              <a:t>citizens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Bell MT" pitchFamily="18" charset="0"/>
              </a:rPr>
              <a:t>Fundamental </a:t>
            </a:r>
            <a:r>
              <a:rPr lang="en-US" dirty="0" smtClean="0">
                <a:latin typeface="Bell MT" pitchFamily="18" charset="0"/>
              </a:rPr>
              <a:t>rights under Article 28,29 and 30, </a:t>
            </a:r>
            <a:r>
              <a:rPr lang="en-US" dirty="0" smtClean="0">
                <a:latin typeface="Bell MT" pitchFamily="18" charset="0"/>
              </a:rPr>
              <a:t>right </a:t>
            </a:r>
            <a:r>
              <a:rPr lang="en-US" dirty="0" smtClean="0">
                <a:latin typeface="Bell MT" pitchFamily="18" charset="0"/>
              </a:rPr>
              <a:t>to conserve their own culture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Bell MT" pitchFamily="18" charset="0"/>
              </a:rPr>
              <a:t>But these rights are being used, above the individual rights by the personal law boards guided by their own community </a:t>
            </a:r>
            <a:r>
              <a:rPr lang="en-US" dirty="0" smtClean="0">
                <a:latin typeface="Bell MT" pitchFamily="18" charset="0"/>
              </a:rPr>
              <a:t>laws (Shah </a:t>
            </a:r>
            <a:r>
              <a:rPr lang="en-US" dirty="0" err="1" smtClean="0">
                <a:latin typeface="Bell MT" pitchFamily="18" charset="0"/>
              </a:rPr>
              <a:t>Babo</a:t>
            </a:r>
            <a:r>
              <a:rPr lang="en-US" dirty="0" smtClean="0">
                <a:latin typeface="Bell MT" pitchFamily="18" charset="0"/>
              </a:rPr>
              <a:t> Case)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Bell MT" pitchFamily="18" charset="0"/>
              </a:rPr>
              <a:t>It is against Uniform Civil Code</a:t>
            </a: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Bell MT" pitchFamily="18" charset="0"/>
              </a:rPr>
              <a:t>Community </a:t>
            </a:r>
            <a:r>
              <a:rPr lang="en-US" dirty="0" smtClean="0">
                <a:latin typeface="Bell MT" pitchFamily="18" charset="0"/>
              </a:rPr>
              <a:t>based pressure groups bargain for their own community</a:t>
            </a:r>
            <a:endParaRPr lang="en-US" dirty="0" smtClean="0">
              <a:latin typeface="Bell MT" pitchFamily="18" charset="0"/>
            </a:endParaRPr>
          </a:p>
          <a:p>
            <a:pPr marL="514350" indent="-514350" algn="just">
              <a:buAutoNum type="arabicPeriod"/>
            </a:pP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Fundamentalism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Bell MT" pitchFamily="18" charset="0"/>
              </a:rPr>
              <a:t>A </a:t>
            </a:r>
            <a:r>
              <a:rPr lang="en-US" dirty="0" smtClean="0">
                <a:latin typeface="Bell MT" pitchFamily="18" charset="0"/>
              </a:rPr>
              <a:t>form of a religion, especially Islam or Protestant Christianity, </a:t>
            </a:r>
            <a:r>
              <a:rPr lang="en-US" dirty="0" smtClean="0">
                <a:latin typeface="Bell MT" pitchFamily="18" charset="0"/>
              </a:rPr>
              <a:t> Hinduism that </a:t>
            </a:r>
            <a:r>
              <a:rPr lang="en-US" dirty="0" smtClean="0">
                <a:latin typeface="Bell MT" pitchFamily="18" charset="0"/>
              </a:rPr>
              <a:t>upholds belief in the strict, literal interpretation of </a:t>
            </a:r>
            <a:r>
              <a:rPr lang="en-US" dirty="0" smtClean="0">
                <a:latin typeface="Bell MT" pitchFamily="18" charset="0"/>
              </a:rPr>
              <a:t>scripture.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/>
              <a:t>‘Our belief alone is true’</a:t>
            </a:r>
            <a:r>
              <a:rPr lang="en-US" dirty="0" smtClean="0"/>
              <a:t> and </a:t>
            </a:r>
            <a:r>
              <a:rPr lang="en-US" b="1" dirty="0" smtClean="0"/>
              <a:t>‘rest is untrue or incomplete’</a:t>
            </a:r>
            <a:endParaRPr lang="en-US" dirty="0" smtClean="0">
              <a:latin typeface="Bell MT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Bell MT" pitchFamily="18" charset="0"/>
              </a:rPr>
              <a:t>F</a:t>
            </a:r>
            <a:r>
              <a:rPr lang="en-US" dirty="0" smtClean="0">
                <a:latin typeface="Bell MT" pitchFamily="18" charset="0"/>
              </a:rPr>
              <a:t>undamentalism </a:t>
            </a:r>
            <a:r>
              <a:rPr lang="en-US" dirty="0" smtClean="0">
                <a:latin typeface="Bell MT" pitchFamily="18" charset="0"/>
              </a:rPr>
              <a:t>should be considered responsible for communalism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Bell MT" pitchFamily="18" charset="0"/>
              </a:rPr>
              <a:t>It narrow down the principle of Tolerance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Bell MT" pitchFamily="18" charset="0"/>
              </a:rPr>
              <a:t>Politicians also have played a villainous role in creating serious communal situations in India.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686800" cy="66294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Bell MT" pitchFamily="18" charset="0"/>
              </a:rPr>
              <a:t>Population</a:t>
            </a:r>
            <a:r>
              <a:rPr lang="en-US" sz="2400" dirty="0" smtClean="0">
                <a:latin typeface="Bell MT" pitchFamily="18" charset="0"/>
              </a:rPr>
              <a:t>, Poverty, illiteracy and unemployment create a lot of </a:t>
            </a:r>
            <a:r>
              <a:rPr lang="en-US" sz="2400" dirty="0" smtClean="0">
                <a:latin typeface="Bell MT" pitchFamily="18" charset="0"/>
              </a:rPr>
              <a:t>compulsions to Younger Generations</a:t>
            </a:r>
          </a:p>
          <a:p>
            <a:r>
              <a:rPr lang="en-US" sz="2400" dirty="0" smtClean="0">
                <a:latin typeface="Bell MT" pitchFamily="18" charset="0"/>
              </a:rPr>
              <a:t>External elements (including non-state actors) also have a role in worsening the problem of </a:t>
            </a:r>
            <a:r>
              <a:rPr lang="en-US" sz="2400" dirty="0" smtClean="0">
                <a:latin typeface="Bell MT" pitchFamily="18" charset="0"/>
              </a:rPr>
              <a:t>communalism</a:t>
            </a:r>
          </a:p>
          <a:p>
            <a:pPr>
              <a:buNone/>
            </a:pPr>
            <a:endParaRPr lang="en-US" sz="2400" b="1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Bell MT" pitchFamily="18" charset="0"/>
              </a:rPr>
              <a:t>Infamous </a:t>
            </a:r>
            <a:r>
              <a:rPr lang="en-US" sz="2400" b="1" dirty="0" smtClean="0">
                <a:latin typeface="Bell MT" pitchFamily="18" charset="0"/>
              </a:rPr>
              <a:t>communal violence in </a:t>
            </a:r>
            <a:r>
              <a:rPr lang="en-US" sz="2400" b="1" dirty="0" smtClean="0">
                <a:latin typeface="Bell MT" pitchFamily="18" charset="0"/>
              </a:rPr>
              <a:t>India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latin typeface="Bell MT" pitchFamily="18" charset="0"/>
              </a:rPr>
              <a:t>Partition </a:t>
            </a:r>
            <a:r>
              <a:rPr lang="en-US" sz="2400" b="1" dirty="0" smtClean="0">
                <a:latin typeface="Bell MT" pitchFamily="18" charset="0"/>
              </a:rPr>
              <a:t>of </a:t>
            </a:r>
            <a:r>
              <a:rPr lang="en-US" sz="2400" b="1" dirty="0" smtClean="0">
                <a:latin typeface="Bell MT" pitchFamily="18" charset="0"/>
              </a:rPr>
              <a:t>India,1947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latin typeface="Bell MT" pitchFamily="18" charset="0"/>
              </a:rPr>
              <a:t>Anti-Sikh riots, 1984 </a:t>
            </a:r>
            <a:endParaRPr lang="en-US" sz="2400" b="1" dirty="0" smtClean="0">
              <a:latin typeface="Bell MT" pitchFamily="18" charset="0"/>
            </a:endParaRPr>
          </a:p>
          <a:p>
            <a:pPr marL="514350" indent="-514350">
              <a:buAutoNum type="arabicPeriod"/>
            </a:pPr>
            <a:r>
              <a:rPr lang="en-US" sz="2400" b="1" dirty="0" smtClean="0">
                <a:latin typeface="Bell MT" pitchFamily="18" charset="0"/>
              </a:rPr>
              <a:t>Ethnic cleansing of Kashmiri Hindu Pundits in 1989 </a:t>
            </a:r>
            <a:endParaRPr lang="en-US" sz="2400" b="1" dirty="0" smtClean="0">
              <a:latin typeface="Bell MT" pitchFamily="18" charset="0"/>
            </a:endParaRPr>
          </a:p>
          <a:p>
            <a:pPr marL="514350" indent="-514350">
              <a:buAutoNum type="arabicPeriod"/>
            </a:pPr>
            <a:r>
              <a:rPr lang="en-US" sz="2400" b="1" dirty="0" err="1" smtClean="0">
                <a:latin typeface="Bell MT" pitchFamily="18" charset="0"/>
              </a:rPr>
              <a:t>Babri</a:t>
            </a:r>
            <a:r>
              <a:rPr lang="en-US" sz="2400" b="1" dirty="0" smtClean="0">
                <a:latin typeface="Bell MT" pitchFamily="18" charset="0"/>
              </a:rPr>
              <a:t> </a:t>
            </a:r>
            <a:r>
              <a:rPr lang="en-US" sz="2400" b="1" dirty="0" err="1" smtClean="0">
                <a:latin typeface="Bell MT" pitchFamily="18" charset="0"/>
              </a:rPr>
              <a:t>masjid</a:t>
            </a:r>
            <a:r>
              <a:rPr lang="en-US" sz="2400" b="1" dirty="0" smtClean="0">
                <a:latin typeface="Bell MT" pitchFamily="18" charset="0"/>
              </a:rPr>
              <a:t> demolition in </a:t>
            </a:r>
            <a:r>
              <a:rPr lang="en-US" sz="2400" b="1" dirty="0" err="1" smtClean="0">
                <a:latin typeface="Bell MT" pitchFamily="18" charset="0"/>
              </a:rPr>
              <a:t>Ayodhya</a:t>
            </a:r>
            <a:r>
              <a:rPr lang="en-US" sz="2400" b="1" dirty="0" smtClean="0">
                <a:latin typeface="Bell MT" pitchFamily="18" charset="0"/>
              </a:rPr>
              <a:t>, 1992 </a:t>
            </a:r>
            <a:endParaRPr lang="en-US" sz="2400" b="1" dirty="0" smtClean="0">
              <a:latin typeface="Bell MT" pitchFamily="18" charset="0"/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latin typeface="Bell MT" pitchFamily="18" charset="0"/>
              </a:rPr>
              <a:t>Sabarmati Express </a:t>
            </a:r>
            <a:r>
              <a:rPr lang="en-US" sz="2400" dirty="0" err="1" smtClean="0">
                <a:latin typeface="Bell MT" pitchFamily="18" charset="0"/>
              </a:rPr>
              <a:t>Godra</a:t>
            </a:r>
            <a:r>
              <a:rPr lang="en-US" sz="2400" dirty="0" smtClean="0">
                <a:latin typeface="Bell MT" pitchFamily="18" charset="0"/>
              </a:rPr>
              <a:t> 2002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latin typeface="Bell MT" pitchFamily="18" charset="0"/>
              </a:rPr>
              <a:t>Assam Communal violence,2012 </a:t>
            </a:r>
            <a:endParaRPr lang="en-US" sz="2400" b="1" dirty="0" smtClean="0">
              <a:latin typeface="Bell MT" pitchFamily="18" charset="0"/>
            </a:endParaRPr>
          </a:p>
          <a:p>
            <a:pPr marL="514350" indent="-514350">
              <a:buAutoNum type="arabicPeriod"/>
            </a:pPr>
            <a:r>
              <a:rPr lang="en-US" sz="2400" b="1" dirty="0" err="1" smtClean="0">
                <a:latin typeface="Bell MT" pitchFamily="18" charset="0"/>
              </a:rPr>
              <a:t>Muzaffarnagar</a:t>
            </a:r>
            <a:r>
              <a:rPr lang="en-US" sz="2400" b="1" dirty="0" smtClean="0">
                <a:latin typeface="Bell MT" pitchFamily="18" charset="0"/>
              </a:rPr>
              <a:t> violence, 2013</a:t>
            </a:r>
            <a:r>
              <a:rPr lang="en-US" sz="2400" b="1" u="sng" dirty="0" smtClean="0">
                <a:latin typeface="Bell MT" pitchFamily="18" charset="0"/>
              </a:rPr>
              <a:t/>
            </a:r>
            <a:br>
              <a:rPr lang="en-US" sz="2400" b="1" u="sng" dirty="0" smtClean="0">
                <a:latin typeface="Bell MT" pitchFamily="18" charset="0"/>
              </a:rPr>
            </a:br>
            <a:endParaRPr lang="en-US" sz="2400" b="1" u="sng" dirty="0" smtClean="0">
              <a:latin typeface="Bell MT" pitchFamily="18" charset="0"/>
            </a:endParaRPr>
          </a:p>
          <a:p>
            <a:pPr marL="514350" indent="-514350">
              <a:buNone/>
            </a:pPr>
            <a:r>
              <a:rPr lang="en-US" sz="2400" b="1" u="sng" dirty="0" smtClean="0">
                <a:latin typeface="Bell MT" pitchFamily="18" charset="0"/>
              </a:rPr>
              <a:t> </a:t>
            </a:r>
            <a:r>
              <a:rPr lang="en-US" sz="2400" b="1" dirty="0" smtClean="0">
                <a:latin typeface="Bell MT" pitchFamily="18" charset="0"/>
              </a:rPr>
              <a:t>‘</a:t>
            </a:r>
            <a:r>
              <a:rPr lang="en-US" sz="2400" b="1" dirty="0" smtClean="0">
                <a:latin typeface="Bell MT" pitchFamily="18" charset="0"/>
              </a:rPr>
              <a:t>Prevention of Communal and Targeted Violence (Access to Justice and Reparations) Bill, 2011’ </a:t>
            </a:r>
            <a:r>
              <a:rPr lang="en-US" sz="2400" b="1" u="sng" dirty="0" smtClean="0">
                <a:latin typeface="Bell MT" pitchFamily="18" charset="0"/>
              </a:rPr>
              <a:t/>
            </a:r>
            <a:br>
              <a:rPr lang="en-US" sz="2400" b="1" u="sng" dirty="0" smtClean="0">
                <a:latin typeface="Bell MT" pitchFamily="18" charset="0"/>
              </a:rPr>
            </a:br>
            <a:endParaRPr lang="en-US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458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Communalism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Communalism</dc:title>
  <dc:creator>Stud</dc:creator>
  <cp:lastModifiedBy>Stud</cp:lastModifiedBy>
  <cp:revision>6</cp:revision>
  <dcterms:created xsi:type="dcterms:W3CDTF">2006-08-16T00:00:00Z</dcterms:created>
  <dcterms:modified xsi:type="dcterms:W3CDTF">2018-03-17T05:41:51Z</dcterms:modified>
</cp:coreProperties>
</file>